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3" r:id="rId3"/>
    <p:sldId id="299" r:id="rId4"/>
    <p:sldId id="272" r:id="rId5"/>
    <p:sldId id="295" r:id="rId6"/>
    <p:sldId id="300" r:id="rId7"/>
    <p:sldId id="298" r:id="rId8"/>
    <p:sldId id="303" r:id="rId9"/>
    <p:sldId id="296" r:id="rId10"/>
    <p:sldId id="292" r:id="rId11"/>
  </p:sldIdLst>
  <p:sldSz cx="12192000" cy="6858000"/>
  <p:notesSz cx="6858000" cy="9144000"/>
  <p:embeddedFontLst>
    <p:embeddedFont>
      <p:font typeface="Fira Sans" panose="020F0502020204030204" pitchFamily="34" charset="0"/>
      <p:regular r:id="rId13"/>
      <p:bold r:id="rId14"/>
      <p:italic r:id="rId15"/>
      <p:boldItalic r:id="rId16"/>
    </p:embeddedFont>
    <p:embeddedFont>
      <p:font typeface="Montserrat" panose="00000500000000000000" pitchFamily="2" charset="0"/>
      <p:regular r:id="rId17"/>
      <p:bold r:id="rId18"/>
      <p:italic r:id="rId19"/>
      <p:boldItalic r:id="rId20"/>
    </p:embeddedFont>
    <p:embeddedFont>
      <p:font typeface="Montserrat ExtraBold" panose="020F0502020204030204" pitchFamily="2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WV085O7INqy5c4FSj5wS1bJ9j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59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5" name="Google Shape;245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06702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4" name="Google Shape;344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74170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51" name="Google Shape;451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673"/>
            <a:ext cx="12191999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2"/>
          <p:cNvSpPr txBox="1">
            <a:spLocks noGrp="1"/>
          </p:cNvSpPr>
          <p:nvPr>
            <p:ph type="ctrTitle"/>
          </p:nvPr>
        </p:nvSpPr>
        <p:spPr>
          <a:xfrm>
            <a:off x="838197" y="1712005"/>
            <a:ext cx="564341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2"/>
          <p:cNvSpPr txBox="1">
            <a:spLocks noGrp="1"/>
          </p:cNvSpPr>
          <p:nvPr>
            <p:ph type="subTitle" idx="1"/>
          </p:nvPr>
        </p:nvSpPr>
        <p:spPr>
          <a:xfrm>
            <a:off x="838198" y="4308542"/>
            <a:ext cx="5643417" cy="71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5" name="Google Shape;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4"/>
          <p:cNvSpPr txBox="1">
            <a:spLocks noGrp="1"/>
          </p:cNvSpPr>
          <p:nvPr>
            <p:ph type="title"/>
          </p:nvPr>
        </p:nvSpPr>
        <p:spPr>
          <a:xfrm>
            <a:off x="838200" y="92955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body" idx="1"/>
          </p:nvPr>
        </p:nvSpPr>
        <p:spPr>
          <a:xfrm>
            <a:off x="838200" y="2361623"/>
            <a:ext cx="10515600" cy="368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36850" y="961362"/>
            <a:ext cx="3678401" cy="53949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839527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ontserrat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8395277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" name="Google Shape;37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90873" y="6049817"/>
            <a:ext cx="3182651" cy="4667888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" name="Google Shape;47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8" name="Google Shape;5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8" name="Google Shape;68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8" name="Google Shape;78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460599" y="6049817"/>
            <a:ext cx="3043202" cy="4463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377" y="380432"/>
            <a:ext cx="1435818" cy="63556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11928" y="512741"/>
            <a:ext cx="1874981" cy="401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  <a:defRPr sz="44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" name="Google Shape;9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" name="Google Shape;10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el-u.ac.id/pengajuanpendanaanormawauk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.instagram.com/?u=https%3A%2F%2Flinktr.ee%2Fkemahasiswaan.univtelkomsby%3Ffbclid%3DPAZXh0bgNhZW0CMTEAAabFy4TASTZPC5_40wvxqbOMqaxPoK6cl-2usXIvgz2g8PNi6fECWKeJsZY_aem_hE5UYRg_M4F7-5SQCipZAw&amp;e=AT2K1-Nv_IGk0zZnq_JUXnEAztjb2iMjKYBvMoVG7iMHsKX0jOb0SlT-bVJGfEcKHR170YFOIyORM0s_YJEFDwsGW3bqWzK0GIt5tH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"/>
          <p:cNvSpPr txBox="1">
            <a:spLocks noGrp="1"/>
          </p:cNvSpPr>
          <p:nvPr>
            <p:ph type="ctrTitle"/>
          </p:nvPr>
        </p:nvSpPr>
        <p:spPr>
          <a:xfrm>
            <a:off x="607011" y="1818546"/>
            <a:ext cx="639250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 ExtraBold"/>
              <a:buNone/>
            </a:pPr>
            <a:r>
              <a:rPr lang="en-US" sz="3600" dirty="0" err="1"/>
              <a:t>Sosialisasi</a:t>
            </a:r>
            <a:r>
              <a:rPr lang="en-US" sz="3600" dirty="0"/>
              <a:t> </a:t>
            </a:r>
            <a:r>
              <a:rPr lang="en-US" sz="3600" dirty="0" err="1"/>
              <a:t>Keuangan</a:t>
            </a:r>
            <a:r>
              <a:rPr lang="en-US" sz="3600" dirty="0"/>
              <a:t> Ormawa </a:t>
            </a:r>
            <a:r>
              <a:rPr lang="en-US" sz="3600" dirty="0" err="1"/>
              <a:t>Tahun</a:t>
            </a:r>
            <a:r>
              <a:rPr lang="en-US" sz="3600" dirty="0"/>
              <a:t> 2025</a:t>
            </a:r>
            <a:endParaRPr sz="3600" dirty="0"/>
          </a:p>
        </p:txBody>
      </p:sp>
      <p:sp>
        <p:nvSpPr>
          <p:cNvPr id="112" name="Google Shape;112;p1"/>
          <p:cNvSpPr txBox="1">
            <a:spLocks noGrp="1"/>
          </p:cNvSpPr>
          <p:nvPr>
            <p:ph type="subTitle" idx="1"/>
          </p:nvPr>
        </p:nvSpPr>
        <p:spPr>
          <a:xfrm>
            <a:off x="607011" y="3708921"/>
            <a:ext cx="5643417" cy="716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1400" dirty="0">
              <a:latin typeface="Fira Sans" panose="020B05030500000200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 dirty="0">
                <a:latin typeface="Fira Sans" panose="020B0503050000020004" pitchFamily="34" charset="0"/>
              </a:rPr>
              <a:t>Bagian Kemahasiswaan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1400" dirty="0">
                <a:latin typeface="Fira Sans" panose="020B0503050000020004" pitchFamily="34" charset="0"/>
              </a:rPr>
              <a:t>Telkom University Surabaya</a:t>
            </a:r>
            <a:endParaRPr sz="1400" dirty="0">
              <a:latin typeface="Fira Sans" panose="020B05030500000200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8848" y="-2696547"/>
            <a:ext cx="9862448" cy="10086853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0"/>
          <p:cNvSpPr txBox="1">
            <a:spLocks noGrp="1"/>
          </p:cNvSpPr>
          <p:nvPr>
            <p:ph type="title"/>
          </p:nvPr>
        </p:nvSpPr>
        <p:spPr>
          <a:xfrm>
            <a:off x="757205" y="2002631"/>
            <a:ext cx="8395277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D3439"/>
              </a:buClr>
              <a:buSzPts val="6000"/>
              <a:buFont typeface="Montserrat ExtraBold"/>
              <a:buNone/>
            </a:pPr>
            <a:r>
              <a:rPr lang="en-US">
                <a:solidFill>
                  <a:srgbClr val="ED3439"/>
                </a:solidFill>
              </a:rPr>
              <a:t>TERIMA KASIH</a:t>
            </a:r>
            <a:endParaRPr>
              <a:solidFill>
                <a:srgbClr val="ED343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F3C27A9-F018-F32C-8EEB-2BDE4FC1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998998"/>
            <a:ext cx="10515600" cy="1043180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C00000"/>
                </a:solidFill>
              </a:rPr>
              <a:t>Prosedur</a:t>
            </a:r>
            <a:r>
              <a:rPr lang="en-US" sz="2800" dirty="0">
                <a:solidFill>
                  <a:srgbClr val="C00000"/>
                </a:solidFill>
              </a:rPr>
              <a:t> Pengajuan Proposal </a:t>
            </a:r>
            <a:r>
              <a:rPr lang="en-US" sz="2800" dirty="0" err="1">
                <a:solidFill>
                  <a:srgbClr val="C00000"/>
                </a:solidFill>
              </a:rPr>
              <a:t>Pendanaan</a:t>
            </a:r>
            <a:endParaRPr lang="en-ID" sz="2800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0A9BAC-089F-0A77-3139-011BA5479FCC}"/>
              </a:ext>
            </a:extLst>
          </p:cNvPr>
          <p:cNvSpPr txBox="1"/>
          <p:nvPr/>
        </p:nvSpPr>
        <p:spPr>
          <a:xfrm>
            <a:off x="6443132" y="2379992"/>
            <a:ext cx="508846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 dirty="0" err="1">
                <a:latin typeface="Fira Sans" panose="020B0503050000020004" pitchFamily="34" charset="0"/>
              </a:rPr>
              <a:t>Harap</a:t>
            </a:r>
            <a:r>
              <a:rPr lang="en-US" sz="1400" dirty="0">
                <a:latin typeface="Fira Sans" panose="020B0503050000020004" pitchFamily="34" charset="0"/>
              </a:rPr>
              <a:t> </a:t>
            </a:r>
            <a:r>
              <a:rPr lang="en-US" sz="1400" dirty="0" err="1">
                <a:latin typeface="Fira Sans" panose="020B0503050000020004" pitchFamily="34" charset="0"/>
              </a:rPr>
              <a:t>menggunakan</a:t>
            </a:r>
            <a:r>
              <a:rPr lang="en-US" sz="1400" dirty="0">
                <a:latin typeface="Fira Sans" panose="020B0503050000020004" pitchFamily="34" charset="0"/>
              </a:rPr>
              <a:t> template yang </a:t>
            </a:r>
            <a:r>
              <a:rPr lang="en-US" sz="1400" dirty="0" err="1">
                <a:latin typeface="Fira Sans" panose="020B0503050000020004" pitchFamily="34" charset="0"/>
              </a:rPr>
              <a:t>telah</a:t>
            </a:r>
            <a:r>
              <a:rPr lang="en-US" sz="1400" dirty="0">
                <a:latin typeface="Fira Sans" panose="020B0503050000020004" pitchFamily="34" charset="0"/>
              </a:rPr>
              <a:t> </a:t>
            </a:r>
            <a:r>
              <a:rPr lang="en-US" sz="1400" dirty="0" err="1">
                <a:latin typeface="Fira Sans" panose="020B0503050000020004" pitchFamily="34" charset="0"/>
              </a:rPr>
              <a:t>disediakan</a:t>
            </a:r>
            <a:endParaRPr lang="en-US" sz="1400" dirty="0">
              <a:latin typeface="Fira Sans" panose="020B0503050000020004" pitchFamily="34" charset="0"/>
            </a:endParaRPr>
          </a:p>
          <a:p>
            <a:pPr marL="114300">
              <a:lnSpc>
                <a:spcPct val="100000"/>
              </a:lnSpc>
            </a:pPr>
            <a:endParaRPr lang="en-US" sz="1400" dirty="0">
              <a:latin typeface="Fira Sans" panose="020B0503050000020004" pitchFamily="34" charset="0"/>
            </a:endParaRP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latin typeface="Fira Sans" panose="020B0503050000020004" pitchFamily="34" charset="0"/>
              </a:rPr>
              <a:t>Pengajuan Proposal </a:t>
            </a:r>
            <a:r>
              <a:rPr lang="en-US" sz="1400" i="1" dirty="0">
                <a:latin typeface="Fira Sans" panose="020B0503050000020004" pitchFamily="34" charset="0"/>
              </a:rPr>
              <a:t>Online</a:t>
            </a:r>
            <a:r>
              <a:rPr lang="en-US" sz="1400" dirty="0">
                <a:latin typeface="Fira Sans" panose="020B0503050000020004" pitchFamily="34" charset="0"/>
              </a:rPr>
              <a:t> (</a:t>
            </a:r>
            <a:r>
              <a:rPr lang="en-US" sz="1400" dirty="0" err="1">
                <a:solidFill>
                  <a:srgbClr val="C00000"/>
                </a:solidFill>
                <a:latin typeface="Fira Sans" panose="020B0503050000020004" pitchFamily="34" charset="0"/>
              </a:rPr>
              <a:t>tanpa</a:t>
            </a:r>
            <a:r>
              <a:rPr lang="en-US" sz="14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Fira Sans" panose="020B0503050000020004" pitchFamily="34" charset="0"/>
              </a:rPr>
              <a:t>lembar</a:t>
            </a:r>
            <a:r>
              <a:rPr lang="en-US" sz="14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Fira Sans" panose="020B0503050000020004" pitchFamily="34" charset="0"/>
              </a:rPr>
              <a:t>pengesahan</a:t>
            </a:r>
            <a:r>
              <a:rPr lang="en-US" sz="1400" dirty="0">
                <a:latin typeface="Fira Sans" panose="020B0503050000020004" pitchFamily="34" charset="0"/>
              </a:rPr>
              <a:t>)</a:t>
            </a:r>
            <a:br>
              <a:rPr lang="en-US" sz="1400" dirty="0">
                <a:latin typeface="Fira Sans" panose="020B0503050000020004" pitchFamily="34" charset="0"/>
              </a:rPr>
            </a:br>
            <a:r>
              <a:rPr lang="en-ID" sz="1400" dirty="0">
                <a:latin typeface="Fira Sans" panose="020B0503050000020004" pitchFamily="34" charset="0"/>
                <a:hlinkClick r:id="rId2"/>
              </a:rPr>
              <a:t>https://tel-u.ac.id/pengajuanpendanaanormawaukm</a:t>
            </a:r>
            <a:r>
              <a:rPr lang="en-ID" sz="1400" dirty="0">
                <a:latin typeface="Fira Sans" panose="020B0503050000020004" pitchFamily="34" charset="0"/>
              </a:rPr>
              <a:t> </a:t>
            </a:r>
          </a:p>
          <a:p>
            <a:pPr marL="114300">
              <a:lnSpc>
                <a:spcPct val="100000"/>
              </a:lnSpc>
            </a:pPr>
            <a:endParaRPr lang="en-ID" sz="1400" dirty="0">
              <a:latin typeface="Fira Sans" panose="020B0503050000020004" pitchFamily="34" charset="0"/>
            </a:endParaRPr>
          </a:p>
          <a:p>
            <a:pPr marL="400050" indent="-285750">
              <a:buFont typeface="Wingdings" panose="05000000000000000000" pitchFamily="2" charset="2"/>
              <a:buChar char="ü"/>
            </a:pPr>
            <a:r>
              <a:rPr lang="en-ID" sz="1400" dirty="0" err="1">
                <a:latin typeface="Fira Sans" panose="020B0503050000020004" pitchFamily="34" charset="0"/>
              </a:rPr>
              <a:t>Pengumpulan</a:t>
            </a:r>
            <a:r>
              <a:rPr lang="en-ID" sz="1400" dirty="0">
                <a:latin typeface="Fira Sans" panose="020B0503050000020004" pitchFamily="34" charset="0"/>
              </a:rPr>
              <a:t> </a:t>
            </a:r>
            <a:r>
              <a:rPr lang="en-ID" sz="1400" i="1" dirty="0">
                <a:latin typeface="Fira Sans" panose="020B0503050000020004" pitchFamily="34" charset="0"/>
              </a:rPr>
              <a:t>hard copy </a:t>
            </a:r>
            <a:r>
              <a:rPr lang="en-ID" sz="1400" dirty="0">
                <a:latin typeface="Fira Sans" panose="020B0503050000020004" pitchFamily="34" charset="0"/>
              </a:rPr>
              <a:t>Proposal</a:t>
            </a:r>
            <a:r>
              <a:rPr lang="en-ID" sz="1400" i="1" dirty="0">
                <a:latin typeface="Fira Sans" panose="020B0503050000020004" pitchFamily="34" charset="0"/>
              </a:rPr>
              <a:t> </a:t>
            </a:r>
            <a:r>
              <a:rPr lang="en-ID" sz="1400" dirty="0" err="1">
                <a:latin typeface="Fira Sans" panose="020B0503050000020004" pitchFamily="34" charset="0"/>
              </a:rPr>
              <a:t>dilengkapi</a:t>
            </a:r>
            <a:r>
              <a:rPr lang="en-ID" sz="1400" dirty="0">
                <a:latin typeface="Fira Sans" panose="020B0503050000020004" pitchFamily="34" charset="0"/>
              </a:rPr>
              <a:t> </a:t>
            </a:r>
            <a:r>
              <a:rPr lang="en-ID" sz="1400" dirty="0" err="1">
                <a:latin typeface="Fira Sans" panose="020B0503050000020004" pitchFamily="34" charset="0"/>
              </a:rPr>
              <a:t>lembar</a:t>
            </a:r>
            <a:r>
              <a:rPr lang="en-ID" sz="1400" dirty="0">
                <a:latin typeface="Fira Sans" panose="020B0503050000020004" pitchFamily="34" charset="0"/>
              </a:rPr>
              <a:t> </a:t>
            </a:r>
            <a:r>
              <a:rPr lang="en-ID" sz="1400" dirty="0" err="1">
                <a:latin typeface="Fira Sans" panose="020B0503050000020004" pitchFamily="34" charset="0"/>
              </a:rPr>
              <a:t>pengesahan</a:t>
            </a:r>
            <a:r>
              <a:rPr lang="en-ID" sz="1400" dirty="0">
                <a:latin typeface="Fira Sans" panose="020B0503050000020004" pitchFamily="34" charset="0"/>
              </a:rPr>
              <a:t> (</a:t>
            </a:r>
            <a:r>
              <a:rPr lang="en-ID" sz="1400" dirty="0" err="1">
                <a:latin typeface="Fira Sans" panose="020B0503050000020004" pitchFamily="34" charset="0"/>
              </a:rPr>
              <a:t>ttd</a:t>
            </a:r>
            <a:r>
              <a:rPr lang="en-ID" sz="1400" dirty="0">
                <a:latin typeface="Fira Sans" panose="020B0503050000020004" pitchFamily="34" charset="0"/>
              </a:rPr>
              <a:t> </a:t>
            </a:r>
            <a:r>
              <a:rPr lang="en-ID" sz="1400" dirty="0" err="1">
                <a:latin typeface="Fira Sans" panose="020B0503050000020004" pitchFamily="34" charset="0"/>
              </a:rPr>
              <a:t>basah</a:t>
            </a:r>
            <a:r>
              <a:rPr lang="en-ID" sz="1400" dirty="0">
                <a:latin typeface="Fira Sans" panose="020B0503050000020004" pitchFamily="34" charset="0"/>
              </a:rPr>
              <a:t> </a:t>
            </a:r>
            <a:r>
              <a:rPr lang="en-ID" sz="1400" dirty="0" err="1">
                <a:latin typeface="Fira Sans" panose="020B0503050000020004" pitchFamily="34" charset="0"/>
              </a:rPr>
              <a:t>sampai</a:t>
            </a:r>
            <a:r>
              <a:rPr lang="en-ID" sz="1400" dirty="0">
                <a:latin typeface="Fira Sans" panose="020B0503050000020004" pitchFamily="34" charset="0"/>
              </a:rPr>
              <a:t> Pembina </a:t>
            </a:r>
            <a:r>
              <a:rPr lang="en-ID" sz="1400" dirty="0" err="1">
                <a:latin typeface="Fira Sans" panose="020B0503050000020004" pitchFamily="34" charset="0"/>
              </a:rPr>
              <a:t>Ormawa</a:t>
            </a:r>
            <a:r>
              <a:rPr lang="en-ID" sz="1400" dirty="0">
                <a:latin typeface="Fira Sans" panose="020B0503050000020004" pitchFamily="34" charset="0"/>
              </a:rPr>
              <a:t>)</a:t>
            </a:r>
          </a:p>
          <a:p>
            <a:pPr marL="4000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en-ID" sz="1400" dirty="0">
              <a:latin typeface="Fira Sans" panose="020B05030500000200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203E5-23C9-028E-AB30-F03E80BF0840}"/>
              </a:ext>
            </a:extLst>
          </p:cNvPr>
          <p:cNvSpPr txBox="1"/>
          <p:nvPr/>
        </p:nvSpPr>
        <p:spPr>
          <a:xfrm>
            <a:off x="6671734" y="4222186"/>
            <a:ext cx="4309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ID" sz="1100" i="1" dirty="0">
                <a:solidFill>
                  <a:srgbClr val="C00000"/>
                </a:solidFill>
                <a:latin typeface="Fira Sans" panose="020B0503050000020004" pitchFamily="34" charset="0"/>
              </a:rPr>
              <a:t>*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Pengajuan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sesuai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jadwal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yang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telah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ditentukan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pada WAG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FD4E631-96BC-DC5E-9733-29CD1E1825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398" y="1842469"/>
            <a:ext cx="5088467" cy="477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83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DC40FC-223A-EB5A-8D90-FA15DB2D67AC}"/>
              </a:ext>
            </a:extLst>
          </p:cNvPr>
          <p:cNvSpPr txBox="1">
            <a:spLocks/>
          </p:cNvSpPr>
          <p:nvPr/>
        </p:nvSpPr>
        <p:spPr>
          <a:xfrm>
            <a:off x="1049867" y="1070144"/>
            <a:ext cx="6129866" cy="104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rgbClr val="C00000"/>
                </a:solidFill>
              </a:rPr>
              <a:t>Contoh</a:t>
            </a:r>
            <a:r>
              <a:rPr lang="en-US" sz="2800" dirty="0">
                <a:solidFill>
                  <a:srgbClr val="C00000"/>
                </a:solidFill>
              </a:rPr>
              <a:t> RAB Pengajuan Dana</a:t>
            </a:r>
            <a:endParaRPr lang="en-ID" sz="28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DF9FBE-777C-AE4E-7BDC-1DE466A06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807706"/>
              </p:ext>
            </p:extLst>
          </p:nvPr>
        </p:nvGraphicFramePr>
        <p:xfrm>
          <a:off x="1134534" y="1965917"/>
          <a:ext cx="8128000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0294">
                  <a:extLst>
                    <a:ext uri="{9D8B030D-6E8A-4147-A177-3AD203B41FA5}">
                      <a16:colId xmlns:a16="http://schemas.microsoft.com/office/drawing/2014/main" val="2700715617"/>
                    </a:ext>
                  </a:extLst>
                </a:gridCol>
                <a:gridCol w="2305289">
                  <a:extLst>
                    <a:ext uri="{9D8B030D-6E8A-4147-A177-3AD203B41FA5}">
                      <a16:colId xmlns:a16="http://schemas.microsoft.com/office/drawing/2014/main" val="2820230492"/>
                    </a:ext>
                  </a:extLst>
                </a:gridCol>
                <a:gridCol w="1427792">
                  <a:extLst>
                    <a:ext uri="{9D8B030D-6E8A-4147-A177-3AD203B41FA5}">
                      <a16:colId xmlns:a16="http://schemas.microsoft.com/office/drawing/2014/main" val="3812160178"/>
                    </a:ext>
                  </a:extLst>
                </a:gridCol>
                <a:gridCol w="989042">
                  <a:extLst>
                    <a:ext uri="{9D8B030D-6E8A-4147-A177-3AD203B41FA5}">
                      <a16:colId xmlns:a16="http://schemas.microsoft.com/office/drawing/2014/main" val="1763340613"/>
                    </a:ext>
                  </a:extLst>
                </a:gridCol>
                <a:gridCol w="989042">
                  <a:extLst>
                    <a:ext uri="{9D8B030D-6E8A-4147-A177-3AD203B41FA5}">
                      <a16:colId xmlns:a16="http://schemas.microsoft.com/office/drawing/2014/main" val="3523089476"/>
                    </a:ext>
                  </a:extLst>
                </a:gridCol>
                <a:gridCol w="1866541">
                  <a:extLst>
                    <a:ext uri="{9D8B030D-6E8A-4147-A177-3AD203B41FA5}">
                      <a16:colId xmlns:a16="http://schemas.microsoft.com/office/drawing/2014/main" val="1066501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No.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Keterangan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Harga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Qty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Vol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Total </a:t>
                      </a:r>
                      <a:r>
                        <a:rPr lang="en-US" sz="1200" b="1" dirty="0" err="1">
                          <a:latin typeface="Aptos" panose="020B0004020202020204" pitchFamily="34" charset="0"/>
                        </a:rPr>
                        <a:t>Pengeluaran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28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1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Konsumsi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15.000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20 orang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2 </a:t>
                      </a:r>
                      <a:r>
                        <a:rPr lang="en-US" dirty="0" err="1">
                          <a:latin typeface="Aptos" panose="020B0004020202020204" pitchFamily="34" charset="0"/>
                        </a:rPr>
                        <a:t>hari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600.000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9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ptos" panose="020B0004020202020204" pitchFamily="34" charset="0"/>
                        </a:rPr>
                        <a:t>Baterai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 mic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30.000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1 pack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   30.000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3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Reward </a:t>
                      </a:r>
                      <a:r>
                        <a:rPr lang="en-US" dirty="0" err="1">
                          <a:latin typeface="Aptos" panose="020B0004020202020204" pitchFamily="34" charset="0"/>
                        </a:rPr>
                        <a:t>Pemenang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100.000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5 orang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 500.000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4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ptos" panose="020B0004020202020204" pitchFamily="34" charset="0"/>
                        </a:rPr>
                        <a:t>Dekorasi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ptos" panose="020B0004020202020204" pitchFamily="34" charset="0"/>
                        </a:rPr>
                        <a:t>dll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100.000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 100.000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3812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Rp 1.230.000</a:t>
                      </a:r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19395"/>
                  </a:ext>
                </a:extLst>
              </a:tr>
            </a:tbl>
          </a:graphicData>
        </a:graphic>
      </p:graphicFrame>
      <p:sp>
        <p:nvSpPr>
          <p:cNvPr id="11" name="Google Shape;248;p57">
            <a:extLst>
              <a:ext uri="{FF2B5EF4-FFF2-40B4-BE49-F238E27FC236}">
                <a16:creationId xmlns:a16="http://schemas.microsoft.com/office/drawing/2014/main" id="{EE05C0A4-C2BB-6831-1098-98EF3BC3D2DE}"/>
              </a:ext>
            </a:extLst>
          </p:cNvPr>
          <p:cNvSpPr txBox="1"/>
          <p:nvPr/>
        </p:nvSpPr>
        <p:spPr>
          <a:xfrm>
            <a:off x="1049867" y="4190958"/>
            <a:ext cx="5372864" cy="41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Fira Sans" panose="020B0503050000020004" pitchFamily="34" charset="0"/>
              </a:rPr>
              <a:t>Terbilang</a:t>
            </a:r>
            <a:r>
              <a:rPr lang="en-US" sz="1200" dirty="0">
                <a:latin typeface="Fira Sans" panose="020B0503050000020004" pitchFamily="34" charset="0"/>
              </a:rPr>
              <a:t> : </a:t>
            </a:r>
            <a:r>
              <a:rPr lang="en-US" sz="1200" i="1" dirty="0">
                <a:latin typeface="Fira Sans" panose="020B0503050000020004" pitchFamily="34" charset="0"/>
              </a:rPr>
              <a:t>Satu </a:t>
            </a:r>
            <a:r>
              <a:rPr lang="en-US" sz="1200" i="1" dirty="0" err="1">
                <a:latin typeface="Fira Sans" panose="020B0503050000020004" pitchFamily="34" charset="0"/>
              </a:rPr>
              <a:t>juta</a:t>
            </a:r>
            <a:r>
              <a:rPr lang="en-US" sz="1200" i="1" dirty="0">
                <a:latin typeface="Fira Sans" panose="020B0503050000020004" pitchFamily="34" charset="0"/>
              </a:rPr>
              <a:t> dua ratus </a:t>
            </a:r>
            <a:r>
              <a:rPr lang="en-US" sz="1200" i="1" dirty="0" err="1">
                <a:latin typeface="Fira Sans" panose="020B0503050000020004" pitchFamily="34" charset="0"/>
              </a:rPr>
              <a:t>tiga</a:t>
            </a:r>
            <a:r>
              <a:rPr lang="en-US" sz="1200" i="1" dirty="0">
                <a:latin typeface="Fira Sans" panose="020B0503050000020004" pitchFamily="34" charset="0"/>
              </a:rPr>
              <a:t> </a:t>
            </a:r>
            <a:r>
              <a:rPr lang="en-US" sz="1200" i="1" dirty="0" err="1">
                <a:latin typeface="Fira Sans" panose="020B0503050000020004" pitchFamily="34" charset="0"/>
              </a:rPr>
              <a:t>puluh</a:t>
            </a:r>
            <a:r>
              <a:rPr lang="en-US" sz="1200" i="1" dirty="0">
                <a:latin typeface="Fira Sans" panose="020B0503050000020004" pitchFamily="34" charset="0"/>
              </a:rPr>
              <a:t> </a:t>
            </a:r>
            <a:r>
              <a:rPr lang="en-US" sz="1200" i="1" dirty="0" err="1">
                <a:latin typeface="Fira Sans" panose="020B0503050000020004" pitchFamily="34" charset="0"/>
              </a:rPr>
              <a:t>ribu</a:t>
            </a:r>
            <a:r>
              <a:rPr lang="en-US" sz="1200" i="1" dirty="0">
                <a:latin typeface="Fira Sans" panose="020B0503050000020004" pitchFamily="34" charset="0"/>
              </a:rPr>
              <a:t> rupiah</a:t>
            </a:r>
          </a:p>
        </p:txBody>
      </p:sp>
    </p:spTree>
    <p:extLst>
      <p:ext uri="{BB962C8B-B14F-4D97-AF65-F5344CB8AC3E}">
        <p14:creationId xmlns:p14="http://schemas.microsoft.com/office/powerpoint/2010/main" val="822721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 txBox="1"/>
          <p:nvPr/>
        </p:nvSpPr>
        <p:spPr>
          <a:xfrm>
            <a:off x="711200" y="1721758"/>
            <a:ext cx="10515600" cy="3620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Dokumen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transak</a:t>
            </a:r>
            <a:r>
              <a:rPr lang="en-US" sz="2000" dirty="0" err="1">
                <a:latin typeface="Fira Sans"/>
                <a:ea typeface="Fira Sans"/>
                <a:cs typeface="Fira Sans"/>
                <a:sym typeface="Fira Sans"/>
              </a:rPr>
              <a:t>s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i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harus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lengkap dan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absah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;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Jika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dokumen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kurang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atau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tidak </a:t>
            </a:r>
            <a:r>
              <a:rPr lang="en-US" sz="2000" b="1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sesuai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temp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late/</a:t>
            </a:r>
            <a:r>
              <a:rPr lang="en-US" sz="2000" dirty="0" err="1">
                <a:latin typeface="Fira Sans"/>
                <a:ea typeface="Fira Sans"/>
                <a:cs typeface="Fira Sans"/>
                <a:sym typeface="Fira Sans"/>
              </a:rPr>
              <a:t>ketentuan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, </a:t>
            </a:r>
            <a:r>
              <a:rPr lang="en-US" sz="2000" dirty="0" err="1">
                <a:latin typeface="Fira Sans"/>
                <a:ea typeface="Fira Sans"/>
                <a:cs typeface="Fira Sans"/>
                <a:sym typeface="Fira Sans"/>
              </a:rPr>
              <a:t>maka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pencairan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tidak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dapat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di proses/di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ajukan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ke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bagian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keuangan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;</a:t>
            </a:r>
            <a:endParaRPr lang="en-US" sz="1600" dirty="0">
              <a:ea typeface="Fira Sans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Submit 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proposal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se</a:t>
            </a:r>
            <a:r>
              <a:rPr lang="en-US" sz="2000" dirty="0" err="1">
                <a:latin typeface="Fira Sans"/>
                <a:ea typeface="Fira Sans"/>
                <a:cs typeface="Fira Sans"/>
                <a:sym typeface="Fira Sans"/>
              </a:rPr>
              <a:t>suai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 template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pada link yang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telah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disediakan</a:t>
            </a:r>
            <a:r>
              <a:rPr lang="en-US" sz="2000" dirty="0">
                <a:latin typeface="Fira Sans"/>
                <a:ea typeface="Fira Sans"/>
                <a:cs typeface="Fira Sans"/>
                <a:sym typeface="Fira Sans"/>
              </a:rPr>
              <a:t>;</a:t>
            </a:r>
            <a:endParaRPr lang="en-US" sz="1600" dirty="0">
              <a:ea typeface="Fira Sans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dirty="0">
                <a:latin typeface="Fira Sans"/>
                <a:ea typeface="Fira Sans"/>
                <a:sym typeface="Fira Sans"/>
              </a:rPr>
              <a:t>Pengajuan konsumsi </a:t>
            </a:r>
            <a:r>
              <a:rPr lang="en-US" sz="2000" dirty="0" err="1">
                <a:latin typeface="Fira Sans"/>
                <a:ea typeface="Fira Sans"/>
                <a:sym typeface="Fira Sans"/>
              </a:rPr>
              <a:t>berlaku</a:t>
            </a:r>
            <a:r>
              <a:rPr lang="en-US" sz="2000" dirty="0">
                <a:latin typeface="Fira Sans"/>
                <a:ea typeface="Fira Sans"/>
                <a:sym typeface="Fira Sans"/>
              </a:rPr>
              <a:t> </a:t>
            </a:r>
            <a:r>
              <a:rPr lang="en-US" sz="2000" dirty="0" err="1">
                <a:latin typeface="Fira Sans"/>
                <a:ea typeface="Fira Sans"/>
                <a:sym typeface="Fira Sans"/>
              </a:rPr>
              <a:t>hanya</a:t>
            </a:r>
            <a:r>
              <a:rPr lang="en-US" sz="2000" dirty="0">
                <a:latin typeface="Fira Sans"/>
                <a:ea typeface="Fira Sans"/>
                <a:sym typeface="Fira Sans"/>
              </a:rPr>
              <a:t> untuk </a:t>
            </a:r>
            <a:r>
              <a:rPr lang="en-US" sz="2000" b="1" dirty="0">
                <a:latin typeface="Fira Sans"/>
                <a:ea typeface="Fira Sans"/>
                <a:sym typeface="Fira Sans"/>
              </a:rPr>
              <a:t>Panitia</a:t>
            </a:r>
            <a:r>
              <a:rPr lang="en-US" sz="2000" dirty="0">
                <a:latin typeface="Fira Sans"/>
                <a:ea typeface="Fira Sans"/>
                <a:sym typeface="Fira Sans"/>
              </a:rPr>
              <a:t> kegiatan;</a:t>
            </a:r>
            <a:endParaRPr lang="en-US" sz="1600" dirty="0">
              <a:ea typeface="Fira Sans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Tarif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mengacu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pada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ketentuan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yang </a:t>
            </a:r>
            <a:r>
              <a:rPr lang="en-US" sz="2000" b="0" i="0" u="none" strike="noStrike" cap="none" dirty="0" err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berlaku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. </a:t>
            </a:r>
            <a:endParaRPr sz="16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7FEEB-C9BF-704E-DDE3-F53B5B18A387}"/>
              </a:ext>
            </a:extLst>
          </p:cNvPr>
          <p:cNvSpPr txBox="1">
            <a:spLocks/>
          </p:cNvSpPr>
          <p:nvPr/>
        </p:nvSpPr>
        <p:spPr>
          <a:xfrm>
            <a:off x="711200" y="1098891"/>
            <a:ext cx="10515600" cy="104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rgbClr val="C00000"/>
                </a:solidFill>
              </a:rPr>
              <a:t>Ketentuan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Umum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Pencairan</a:t>
            </a:r>
            <a:r>
              <a:rPr lang="en-US" sz="2800" dirty="0">
                <a:solidFill>
                  <a:srgbClr val="C00000"/>
                </a:solidFill>
              </a:rPr>
              <a:t> Dana</a:t>
            </a:r>
            <a:endParaRPr lang="en-ID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FEEB-C9BF-704E-DDE3-F53B5B18A387}"/>
              </a:ext>
            </a:extLst>
          </p:cNvPr>
          <p:cNvSpPr txBox="1">
            <a:spLocks/>
          </p:cNvSpPr>
          <p:nvPr/>
        </p:nvSpPr>
        <p:spPr>
          <a:xfrm>
            <a:off x="711200" y="1014225"/>
            <a:ext cx="10515600" cy="104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rgbClr val="C00000"/>
                </a:solidFill>
              </a:rPr>
              <a:t>Laporan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err="1">
                <a:solidFill>
                  <a:srgbClr val="C00000"/>
                </a:solidFill>
              </a:rPr>
              <a:t>Pertanggungjawaban</a:t>
            </a:r>
            <a:endParaRPr lang="en-ID" sz="2800" dirty="0">
              <a:solidFill>
                <a:srgbClr val="C00000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8AF6E1D-FEED-D1D8-D0EF-B9B310938B2B}"/>
              </a:ext>
            </a:extLst>
          </p:cNvPr>
          <p:cNvGrpSpPr/>
          <p:nvPr/>
        </p:nvGrpSpPr>
        <p:grpSpPr>
          <a:xfrm>
            <a:off x="711198" y="2068899"/>
            <a:ext cx="10964335" cy="2951839"/>
            <a:chOff x="711198" y="1831824"/>
            <a:chExt cx="11480802" cy="2951839"/>
          </a:xfrm>
        </p:grpSpPr>
        <p:sp>
          <p:nvSpPr>
            <p:cNvPr id="248" name="Google Shape;248;p57"/>
            <p:cNvSpPr txBox="1"/>
            <p:nvPr/>
          </p:nvSpPr>
          <p:spPr>
            <a:xfrm>
              <a:off x="711198" y="1831824"/>
              <a:ext cx="5858935" cy="29518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tx1"/>
                  </a:solidFill>
                  <a:latin typeface="Fira Sans" panose="020B0503050000020004" pitchFamily="34" charset="0"/>
                </a:rPr>
                <a:t>Evidence </a:t>
              </a:r>
              <a:r>
                <a:rPr lang="en-US" sz="1800" b="1" i="1" dirty="0">
                  <a:solidFill>
                    <a:srgbClr val="C00000"/>
                  </a:solidFill>
                  <a:latin typeface="Fira Sans" panose="020B0503050000020004" pitchFamily="34" charset="0"/>
                </a:rPr>
                <a:t>Hard copy </a:t>
              </a:r>
              <a:endParaRPr lang="en-US" sz="1800" i="1" dirty="0">
                <a:solidFill>
                  <a:srgbClr val="C00000"/>
                </a:solidFill>
                <a:latin typeface="Fira Sans" panose="020B0503050000020004" pitchFamily="34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dirty="0">
                  <a:latin typeface="Fira Sans" panose="020B0503050000020004" pitchFamily="34" charset="0"/>
                </a:rPr>
                <a:t>Nota </a:t>
              </a:r>
              <a:r>
                <a:rPr lang="en-US" dirty="0" err="1">
                  <a:latin typeface="Fira Sans" panose="020B0503050000020004" pitchFamily="34" charset="0"/>
                </a:rPr>
                <a:t>asli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berstempel</a:t>
              </a:r>
              <a:r>
                <a:rPr lang="en-US" dirty="0">
                  <a:latin typeface="Fira Sans" panose="020B0503050000020004" pitchFamily="34" charset="0"/>
                </a:rPr>
                <a:t>/kop </a:t>
              </a:r>
              <a:r>
                <a:rPr lang="en-US" dirty="0" err="1">
                  <a:latin typeface="Fira Sans" panose="020B0503050000020004" pitchFamily="34" charset="0"/>
                </a:rPr>
                <a:t>atau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kuitansi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asli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bertanda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tangan</a:t>
              </a:r>
              <a:endParaRPr lang="en-US" dirty="0">
                <a:latin typeface="Fira Sans" panose="020B0503050000020004" pitchFamily="34" charset="0"/>
              </a:endParaRPr>
            </a:p>
            <a:p>
              <a:pPr marL="342900" indent="-342900" algn="just">
                <a:buFont typeface="+mj-lt"/>
                <a:buAutoNum type="arabicPeriod"/>
              </a:pPr>
              <a:r>
                <a:rPr lang="en-US" dirty="0" err="1">
                  <a:latin typeface="Fira Sans" panose="020B0503050000020004" pitchFamily="34" charset="0"/>
                </a:rPr>
                <a:t>Pembelian</a:t>
              </a:r>
              <a:r>
                <a:rPr lang="en-US" dirty="0">
                  <a:latin typeface="Fira Sans" panose="020B0503050000020004" pitchFamily="34" charset="0"/>
                </a:rPr>
                <a:t> melalui marketplace, print nota *pdf</a:t>
              </a:r>
            </a:p>
            <a:p>
              <a:pPr marL="342900" marR="0" lvl="0" indent="-342900" algn="just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 err="1">
                  <a:latin typeface="Fira Sans" panose="020B0503050000020004" pitchFamily="34" charset="0"/>
                </a:rPr>
                <a:t>Presensi</a:t>
              </a:r>
              <a:r>
                <a:rPr lang="en-US" dirty="0">
                  <a:latin typeface="Fira Sans" panose="020B0503050000020004" pitchFamily="34" charset="0"/>
                </a:rPr>
                <a:t> panitia dan peserta kegiatan (konsumsi)</a:t>
              </a:r>
            </a:p>
            <a:p>
              <a:pPr marL="342900" marR="0" lvl="0" indent="-342900" algn="just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>
                  <a:latin typeface="Fira Sans" panose="020B0503050000020004" pitchFamily="34" charset="0"/>
                </a:rPr>
                <a:t>Foto </a:t>
              </a:r>
              <a:r>
                <a:rPr lang="en-US" dirty="0" err="1">
                  <a:latin typeface="Fira Sans" panose="020B0503050000020004" pitchFamily="34" charset="0"/>
                </a:rPr>
                <a:t>toko</a:t>
              </a:r>
              <a:r>
                <a:rPr lang="en-US" dirty="0">
                  <a:latin typeface="Fira Sans" panose="020B0503050000020004" pitchFamily="34" charset="0"/>
                </a:rPr>
                <a:t> dan </a:t>
              </a:r>
              <a:r>
                <a:rPr lang="en-US" dirty="0" err="1">
                  <a:latin typeface="Fira Sans" panose="020B0503050000020004" pitchFamily="34" charset="0"/>
                </a:rPr>
                <a:t>tuliskan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alamat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toko</a:t>
              </a:r>
              <a:endParaRPr lang="en-US" dirty="0">
                <a:latin typeface="Fira Sans" panose="020B0503050000020004" pitchFamily="34" charset="0"/>
              </a:endParaRPr>
            </a:p>
            <a:p>
              <a:pPr marL="342900" marR="0" lvl="0" indent="-342900" algn="just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>
                  <a:latin typeface="Fira Sans" panose="020B0503050000020004" pitchFamily="34" charset="0"/>
                </a:rPr>
                <a:t>Foto </a:t>
              </a:r>
              <a:r>
                <a:rPr lang="en-US" dirty="0" err="1">
                  <a:latin typeface="Fira Sans" panose="020B0503050000020004" pitchFamily="34" charset="0"/>
                </a:rPr>
                <a:t>barang</a:t>
              </a:r>
              <a:r>
                <a:rPr lang="en-US" dirty="0">
                  <a:latin typeface="Fira Sans" panose="020B0503050000020004" pitchFamily="34" charset="0"/>
                </a:rPr>
                <a:t>/</a:t>
              </a:r>
              <a:r>
                <a:rPr lang="en-US" dirty="0" err="1">
                  <a:latin typeface="Fira Sans" panose="020B0503050000020004" pitchFamily="34" charset="0"/>
                </a:rPr>
                <a:t>tempat</a:t>
              </a:r>
              <a:r>
                <a:rPr lang="en-US" dirty="0">
                  <a:latin typeface="Fira Sans" panose="020B0503050000020004" pitchFamily="34" charset="0"/>
                </a:rPr>
                <a:t> (</a:t>
              </a:r>
              <a:r>
                <a:rPr lang="en-US" dirty="0" err="1">
                  <a:latin typeface="Fira Sans" panose="020B0503050000020004" pitchFamily="34" charset="0"/>
                </a:rPr>
                <a:t>jika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sewa</a:t>
              </a:r>
              <a:r>
                <a:rPr lang="en-US" dirty="0">
                  <a:latin typeface="Fira Sans" panose="020B0503050000020004" pitchFamily="34" charset="0"/>
                </a:rPr>
                <a:t>)</a:t>
              </a:r>
            </a:p>
            <a:p>
              <a:pPr marL="342900" marR="0" lvl="0" indent="-342900" algn="just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>
                  <a:latin typeface="Fira Sans" panose="020B0503050000020004" pitchFamily="34" charset="0"/>
                </a:rPr>
                <a:t>Foto Kegiatan</a:t>
              </a:r>
            </a:p>
            <a:p>
              <a:pPr marL="342900" marR="0" lvl="0" indent="-342900" algn="just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 err="1">
                  <a:latin typeface="Fira Sans" panose="020B0503050000020004" pitchFamily="34" charset="0"/>
                </a:rPr>
                <a:t>Lampirkan</a:t>
              </a:r>
              <a:r>
                <a:rPr lang="en-US" dirty="0">
                  <a:latin typeface="Fira Sans" panose="020B0503050000020004" pitchFamily="34" charset="0"/>
                </a:rPr>
                <a:t> CV (</a:t>
              </a:r>
              <a:r>
                <a:rPr lang="en-US" dirty="0" err="1">
                  <a:latin typeface="Fira Sans" panose="020B0503050000020004" pitchFamily="34" charset="0"/>
                </a:rPr>
                <a:t>jika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pengeluaran</a:t>
              </a:r>
              <a:r>
                <a:rPr lang="en-US" dirty="0">
                  <a:latin typeface="Fira Sans" panose="020B0503050000020004" pitchFamily="34" charset="0"/>
                </a:rPr>
                <a:t> untuk fee </a:t>
              </a:r>
              <a:r>
                <a:rPr lang="en-US" dirty="0" err="1">
                  <a:latin typeface="Fira Sans" panose="020B0503050000020004" pitchFamily="34" charset="0"/>
                </a:rPr>
                <a:t>narasumber</a:t>
              </a:r>
              <a:r>
                <a:rPr lang="en-US" dirty="0">
                  <a:latin typeface="Fira Sans" panose="020B0503050000020004" pitchFamily="34" charset="0"/>
                </a:rPr>
                <a:t>)</a:t>
              </a:r>
            </a:p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>
                  <a:latin typeface="Fira Sans" panose="020B0503050000020004" pitchFamily="34" charset="0"/>
                </a:rPr>
                <a:t>Jika </a:t>
              </a:r>
              <a:r>
                <a:rPr lang="en-US" dirty="0" err="1">
                  <a:latin typeface="Fira Sans" panose="020B0503050000020004" pitchFamily="34" charset="0"/>
                </a:rPr>
                <a:t>terdapat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pengeluaran</a:t>
              </a:r>
              <a:r>
                <a:rPr lang="en-US" dirty="0">
                  <a:latin typeface="Fira Sans" panose="020B0503050000020004" pitchFamily="34" charset="0"/>
                </a:rPr>
                <a:t> reward </a:t>
              </a:r>
              <a:r>
                <a:rPr lang="en-US" dirty="0" err="1">
                  <a:latin typeface="Fira Sans" panose="020B0503050000020004" pitchFamily="34" charset="0"/>
                </a:rPr>
                <a:t>pemenang</a:t>
              </a:r>
              <a:r>
                <a:rPr lang="en-US" dirty="0">
                  <a:latin typeface="Fira Sans" panose="020B0503050000020004" pitchFamily="34" charset="0"/>
                </a:rPr>
                <a:t>, </a:t>
              </a:r>
              <a:r>
                <a:rPr lang="en-US" dirty="0" err="1">
                  <a:latin typeface="Fira Sans" panose="020B0503050000020004" pitchFamily="34" charset="0"/>
                </a:rPr>
                <a:t>lampirkan</a:t>
              </a:r>
              <a:r>
                <a:rPr lang="en-US" dirty="0">
                  <a:latin typeface="Fira Sans" panose="020B0503050000020004" pitchFamily="34" charset="0"/>
                </a:rPr>
                <a:t> list data </a:t>
              </a:r>
              <a:r>
                <a:rPr lang="en-US" dirty="0" err="1">
                  <a:latin typeface="Fira Sans" panose="020B0503050000020004" pitchFamily="34" charset="0"/>
                </a:rPr>
                <a:t>pemenang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dalam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bentuk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tabel</a:t>
              </a:r>
              <a:endParaRPr lang="en-US" dirty="0">
                <a:latin typeface="Fira Sans" panose="020B0503050000020004" pitchFamily="34" charset="0"/>
              </a:endParaRPr>
            </a:p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 err="1">
                  <a:latin typeface="Fira Sans" panose="020B0503050000020004" pitchFamily="34" charset="0"/>
                </a:rPr>
                <a:t>Poin</a:t>
              </a:r>
              <a:r>
                <a:rPr lang="en-US" dirty="0">
                  <a:latin typeface="Fira Sans" panose="020B0503050000020004" pitchFamily="34" charset="0"/>
                </a:rPr>
                <a:t> 1-8 </a:t>
              </a:r>
              <a:r>
                <a:rPr lang="en-US" dirty="0" err="1">
                  <a:latin typeface="Fira Sans" panose="020B0503050000020004" pitchFamily="34" charset="0"/>
                </a:rPr>
                <a:t>dilampirkan</a:t>
              </a:r>
              <a:r>
                <a:rPr lang="en-US" dirty="0">
                  <a:latin typeface="Fira Sans" panose="020B0503050000020004" pitchFamily="34" charset="0"/>
                </a:rPr>
                <a:t> pada LPJ </a:t>
              </a:r>
              <a:r>
                <a:rPr lang="en-US" dirty="0" err="1">
                  <a:latin typeface="Fira Sans" panose="020B0503050000020004" pitchFamily="34" charset="0"/>
                </a:rPr>
                <a:t>sesuai</a:t>
              </a:r>
              <a:r>
                <a:rPr lang="en-US" dirty="0">
                  <a:latin typeface="Fira Sans" panose="020B0503050000020004" pitchFamily="34" charset="0"/>
                </a:rPr>
                <a:t> template dan di </a:t>
              </a:r>
              <a:r>
                <a:rPr lang="en-US" b="1" dirty="0" err="1">
                  <a:latin typeface="Fira Sans" panose="020B0503050000020004" pitchFamily="34" charset="0"/>
                </a:rPr>
                <a:t>jilid</a:t>
              </a:r>
              <a:br>
                <a:rPr lang="en-US" dirty="0">
                  <a:latin typeface="Fira Sans" panose="020B0503050000020004" pitchFamily="34" charset="0"/>
                </a:rPr>
              </a:br>
              <a:r>
                <a:rPr lang="en-US" dirty="0">
                  <a:latin typeface="Fira Sans" panose="020B0503050000020004" pitchFamily="34" charset="0"/>
                </a:rPr>
                <a:t>(lengkap dengan </a:t>
              </a:r>
              <a:r>
                <a:rPr lang="en-US" dirty="0" err="1">
                  <a:latin typeface="Fira Sans" panose="020B0503050000020004" pitchFamily="34" charset="0"/>
                </a:rPr>
                <a:t>lembar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pengesahan</a:t>
              </a:r>
              <a:r>
                <a:rPr lang="en-US" dirty="0">
                  <a:latin typeface="Fira Sans" panose="020B0503050000020004" pitchFamily="34" charset="0"/>
                </a:rPr>
                <a:t>)</a:t>
              </a:r>
            </a:p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500" dirty="0">
                <a:latin typeface="Fira Sans" panose="020B0503050000020004" pitchFamily="34" charset="0"/>
              </a:endParaRPr>
            </a:p>
          </p:txBody>
        </p:sp>
        <p:sp>
          <p:nvSpPr>
            <p:cNvPr id="7" name="Google Shape;248;p57">
              <a:extLst>
                <a:ext uri="{FF2B5EF4-FFF2-40B4-BE49-F238E27FC236}">
                  <a16:creationId xmlns:a16="http://schemas.microsoft.com/office/drawing/2014/main" id="{C3F9534F-F82E-B2DD-1CB3-4D97AF20F1B5}"/>
                </a:ext>
              </a:extLst>
            </p:cNvPr>
            <p:cNvSpPr txBox="1"/>
            <p:nvPr/>
          </p:nvSpPr>
          <p:spPr>
            <a:xfrm>
              <a:off x="7042090" y="1831824"/>
              <a:ext cx="5149910" cy="12370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R="0" lvl="0" algn="just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800" b="1" dirty="0">
                  <a:solidFill>
                    <a:schemeClr val="tx1"/>
                  </a:solidFill>
                  <a:latin typeface="Fira Sans" panose="020B0503050000020004" pitchFamily="34" charset="0"/>
                </a:rPr>
                <a:t>Evidence </a:t>
              </a:r>
              <a:r>
                <a:rPr lang="en-US" sz="1800" b="1" i="1" dirty="0">
                  <a:solidFill>
                    <a:srgbClr val="C00000"/>
                  </a:solidFill>
                  <a:latin typeface="Fira Sans" panose="020B0503050000020004" pitchFamily="34" charset="0"/>
                </a:rPr>
                <a:t>Soft copy </a:t>
              </a:r>
              <a:r>
                <a:rPr lang="en-US" sz="1800" b="1" dirty="0">
                  <a:solidFill>
                    <a:schemeClr val="tx1"/>
                  </a:solidFill>
                  <a:latin typeface="Fira Sans" panose="020B0503050000020004" pitchFamily="34" charset="0"/>
                </a:rPr>
                <a:t>(submit pada link </a:t>
              </a:r>
              <a:r>
                <a:rPr lang="en-US" sz="1800" b="1" dirty="0" err="1">
                  <a:solidFill>
                    <a:schemeClr val="tx1"/>
                  </a:solidFill>
                  <a:latin typeface="Fira Sans" panose="020B0503050000020004" pitchFamily="34" charset="0"/>
                </a:rPr>
                <a:t>lpj</a:t>
              </a:r>
              <a:r>
                <a:rPr lang="en-US" sz="1800" b="1" dirty="0">
                  <a:solidFill>
                    <a:schemeClr val="tx1"/>
                  </a:solidFill>
                  <a:latin typeface="Fira Sans" panose="020B0503050000020004" pitchFamily="34" charset="0"/>
                </a:rPr>
                <a:t>)</a:t>
              </a:r>
            </a:p>
            <a:p>
              <a:pPr marL="342900" marR="0" lvl="0" indent="-342900" rtl="0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</a:pPr>
              <a:r>
                <a:rPr lang="en-US" dirty="0">
                  <a:latin typeface="Fira Sans" panose="020B0503050000020004" pitchFamily="34" charset="0"/>
                </a:rPr>
                <a:t>Seluruh </a:t>
              </a:r>
              <a:r>
                <a:rPr lang="en-US" dirty="0" err="1">
                  <a:latin typeface="Fira Sans" panose="020B0503050000020004" pitchFamily="34" charset="0"/>
                </a:rPr>
                <a:t>laporan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pertanggungjawaban</a:t>
              </a:r>
              <a:br>
                <a:rPr lang="en-US" dirty="0">
                  <a:latin typeface="Fira Sans" panose="020B0503050000020004" pitchFamily="34" charset="0"/>
                </a:rPr>
              </a:br>
              <a:r>
                <a:rPr lang="en-US" dirty="0">
                  <a:latin typeface="Fira Sans" panose="020B0503050000020004" pitchFamily="34" charset="0"/>
                </a:rPr>
                <a:t>(termasuk scan nota </a:t>
              </a:r>
              <a:r>
                <a:rPr lang="en-US" dirty="0" err="1">
                  <a:latin typeface="Fira Sans" panose="020B0503050000020004" pitchFamily="34" charset="0"/>
                </a:rPr>
                <a:t>asli</a:t>
              </a:r>
              <a:r>
                <a:rPr lang="en-US" dirty="0">
                  <a:latin typeface="Fira Sans" panose="020B0503050000020004" pitchFamily="34" charset="0"/>
                </a:rPr>
                <a:t>, </a:t>
              </a:r>
              <a:r>
                <a:rPr lang="en-US" dirty="0" err="1">
                  <a:latin typeface="Fira Sans" panose="020B0503050000020004" pitchFamily="34" charset="0"/>
                </a:rPr>
                <a:t>presensi</a:t>
              </a:r>
              <a:r>
                <a:rPr lang="en-US" dirty="0">
                  <a:latin typeface="Fira Sans" panose="020B0503050000020004" pitchFamily="34" charset="0"/>
                </a:rPr>
                <a:t>, </a:t>
              </a:r>
              <a:r>
                <a:rPr lang="en-US" dirty="0" err="1">
                  <a:latin typeface="Fira Sans" panose="020B0503050000020004" pitchFamily="34" charset="0"/>
                </a:rPr>
                <a:t>foto</a:t>
              </a:r>
              <a:r>
                <a:rPr lang="en-US" dirty="0">
                  <a:latin typeface="Fira Sans" panose="020B0503050000020004" pitchFamily="34" charset="0"/>
                </a:rPr>
                <a:t> </a:t>
              </a:r>
              <a:r>
                <a:rPr lang="en-US" dirty="0" err="1">
                  <a:latin typeface="Fira Sans" panose="020B0503050000020004" pitchFamily="34" charset="0"/>
                </a:rPr>
                <a:t>barang</a:t>
              </a:r>
              <a:r>
                <a:rPr lang="en-US" dirty="0">
                  <a:latin typeface="Fira Sans" panose="020B0503050000020004" pitchFamily="34" charset="0"/>
                </a:rPr>
                <a:t>/</a:t>
              </a:r>
              <a:r>
                <a:rPr lang="en-US" dirty="0" err="1">
                  <a:latin typeface="Fira Sans" panose="020B0503050000020004" pitchFamily="34" charset="0"/>
                </a:rPr>
                <a:t>tempat</a:t>
              </a:r>
              <a:r>
                <a:rPr lang="en-US" dirty="0">
                  <a:latin typeface="Fira Sans" panose="020B0503050000020004" pitchFamily="34" charset="0"/>
                </a:rPr>
                <a:t> yang </a:t>
              </a:r>
              <a:r>
                <a:rPr lang="en-US" dirty="0" err="1">
                  <a:latin typeface="Fira Sans" panose="020B0503050000020004" pitchFamily="34" charset="0"/>
                </a:rPr>
                <a:t>disewa</a:t>
              </a:r>
              <a:r>
                <a:rPr lang="en-US" dirty="0">
                  <a:latin typeface="Fira Sans" panose="020B0503050000020004" pitchFamily="34" charset="0"/>
                </a:rPr>
                <a:t> dan </a:t>
              </a:r>
              <a:r>
                <a:rPr lang="en-US" dirty="0" err="1">
                  <a:latin typeface="Fira Sans" panose="020B0503050000020004" pitchFamily="34" charset="0"/>
                </a:rPr>
                <a:t>foto</a:t>
              </a:r>
              <a:r>
                <a:rPr lang="en-US" dirty="0">
                  <a:latin typeface="Fira Sans" panose="020B0503050000020004" pitchFamily="34" charset="0"/>
                </a:rPr>
                <a:t> kegiatan </a:t>
              </a:r>
              <a:r>
                <a:rPr lang="en-US" dirty="0" err="1">
                  <a:latin typeface="Fira Sans" panose="020B0503050000020004" pitchFamily="34" charset="0"/>
                </a:rPr>
                <a:t>dll</a:t>
              </a:r>
              <a:r>
                <a:rPr lang="en-US" dirty="0">
                  <a:latin typeface="Fira Sans" panose="020B0503050000020004" pitchFamily="34" charset="0"/>
                </a:rPr>
                <a:t>.).</a:t>
              </a:r>
              <a:endParaRPr dirty="0">
                <a:latin typeface="Fira Sans" panose="020B05030500000200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159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7DC40FC-223A-EB5A-8D90-FA15DB2D67AC}"/>
              </a:ext>
            </a:extLst>
          </p:cNvPr>
          <p:cNvSpPr txBox="1">
            <a:spLocks/>
          </p:cNvSpPr>
          <p:nvPr/>
        </p:nvSpPr>
        <p:spPr>
          <a:xfrm>
            <a:off x="1049867" y="1070144"/>
            <a:ext cx="3505200" cy="104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rgbClr val="C00000"/>
                </a:solidFill>
              </a:rPr>
              <a:t>Contoh</a:t>
            </a:r>
            <a:r>
              <a:rPr lang="en-US" sz="2800" dirty="0">
                <a:solidFill>
                  <a:srgbClr val="C00000"/>
                </a:solidFill>
              </a:rPr>
              <a:t> RAB LPJ</a:t>
            </a:r>
            <a:endParaRPr lang="en-ID" sz="2800" dirty="0">
              <a:solidFill>
                <a:srgbClr val="C00000"/>
              </a:solidFill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4DF9FBE-777C-AE4E-7BDC-1DE466A06E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098782"/>
              </p:ext>
            </p:extLst>
          </p:nvPr>
        </p:nvGraphicFramePr>
        <p:xfrm>
          <a:off x="1134534" y="1965917"/>
          <a:ext cx="8128000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26533">
                  <a:extLst>
                    <a:ext uri="{9D8B030D-6E8A-4147-A177-3AD203B41FA5}">
                      <a16:colId xmlns:a16="http://schemas.microsoft.com/office/drawing/2014/main" val="2700715617"/>
                    </a:ext>
                  </a:extLst>
                </a:gridCol>
                <a:gridCol w="2624667">
                  <a:extLst>
                    <a:ext uri="{9D8B030D-6E8A-4147-A177-3AD203B41FA5}">
                      <a16:colId xmlns:a16="http://schemas.microsoft.com/office/drawing/2014/main" val="2820230492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81216017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763340613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665012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No.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Keterangan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Harga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latin typeface="Aptos" panose="020B0004020202020204" pitchFamily="34" charset="0"/>
                        </a:rPr>
                        <a:t>Biaya</a:t>
                      </a:r>
                      <a:r>
                        <a:rPr lang="en-US" sz="1200" b="1" dirty="0">
                          <a:latin typeface="Aptos" panose="020B0004020202020204" pitchFamily="34" charset="0"/>
                        </a:rPr>
                        <a:t> Admin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Total </a:t>
                      </a:r>
                      <a:r>
                        <a:rPr lang="en-US" sz="1200" b="1" dirty="0" err="1">
                          <a:latin typeface="Aptos" panose="020B0004020202020204" pitchFamily="34" charset="0"/>
                        </a:rPr>
                        <a:t>Pengeluaran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28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1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Konsumsi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500.000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2.500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502.500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759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ptos" panose="020B0004020202020204" pitchFamily="34" charset="0"/>
                        </a:rPr>
                        <a:t>Baterai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 mic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30.000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   30.000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3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Reward </a:t>
                      </a:r>
                      <a:r>
                        <a:rPr lang="en-US" dirty="0" err="1">
                          <a:latin typeface="Aptos" panose="020B0004020202020204" pitchFamily="34" charset="0"/>
                        </a:rPr>
                        <a:t>Pemenang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500.000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 500.000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6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4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Aptos" panose="020B0004020202020204" pitchFamily="34" charset="0"/>
                        </a:rPr>
                        <a:t>Dekorasi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, </a:t>
                      </a:r>
                      <a:r>
                        <a:rPr lang="en-US" dirty="0" err="1">
                          <a:latin typeface="Aptos" panose="020B0004020202020204" pitchFamily="34" charset="0"/>
                        </a:rPr>
                        <a:t>dll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100.000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-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ptos" panose="020B0004020202020204" pitchFamily="34" charset="0"/>
                        </a:rPr>
                        <a:t>Rp     100.000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538128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Rp 1.132.500</a:t>
                      </a:r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819395"/>
                  </a:ext>
                </a:extLst>
              </a:tr>
            </a:tbl>
          </a:graphicData>
        </a:graphic>
      </p:graphicFrame>
      <p:sp>
        <p:nvSpPr>
          <p:cNvPr id="11" name="Google Shape;248;p57">
            <a:extLst>
              <a:ext uri="{FF2B5EF4-FFF2-40B4-BE49-F238E27FC236}">
                <a16:creationId xmlns:a16="http://schemas.microsoft.com/office/drawing/2014/main" id="{EE05C0A4-C2BB-6831-1098-98EF3BC3D2DE}"/>
              </a:ext>
            </a:extLst>
          </p:cNvPr>
          <p:cNvSpPr txBox="1"/>
          <p:nvPr/>
        </p:nvSpPr>
        <p:spPr>
          <a:xfrm>
            <a:off x="1049867" y="4190958"/>
            <a:ext cx="5372864" cy="414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1200" dirty="0" err="1">
                <a:latin typeface="Fira Sans" panose="020B0503050000020004" pitchFamily="34" charset="0"/>
              </a:rPr>
              <a:t>Terbilang</a:t>
            </a:r>
            <a:r>
              <a:rPr lang="en-US" sz="1200" dirty="0">
                <a:latin typeface="Fira Sans" panose="020B0503050000020004" pitchFamily="34" charset="0"/>
              </a:rPr>
              <a:t> : </a:t>
            </a:r>
            <a:r>
              <a:rPr lang="en-US" sz="1200" i="1" dirty="0">
                <a:latin typeface="Fira Sans" panose="020B0503050000020004" pitchFamily="34" charset="0"/>
              </a:rPr>
              <a:t>Satu </a:t>
            </a:r>
            <a:r>
              <a:rPr lang="en-US" sz="1200" i="1" dirty="0" err="1">
                <a:latin typeface="Fira Sans" panose="020B0503050000020004" pitchFamily="34" charset="0"/>
              </a:rPr>
              <a:t>juta</a:t>
            </a:r>
            <a:r>
              <a:rPr lang="en-US" sz="1200" i="1" dirty="0">
                <a:latin typeface="Fira Sans" panose="020B0503050000020004" pitchFamily="34" charset="0"/>
              </a:rPr>
              <a:t> </a:t>
            </a:r>
            <a:r>
              <a:rPr lang="en-US" sz="1200" i="1" dirty="0" err="1">
                <a:latin typeface="Fira Sans" panose="020B0503050000020004" pitchFamily="34" charset="0"/>
              </a:rPr>
              <a:t>seratus</a:t>
            </a:r>
            <a:r>
              <a:rPr lang="en-US" sz="1200" i="1" dirty="0">
                <a:latin typeface="Fira Sans" panose="020B0503050000020004" pitchFamily="34" charset="0"/>
              </a:rPr>
              <a:t> </a:t>
            </a:r>
            <a:r>
              <a:rPr lang="en-US" sz="1200" i="1" dirty="0" err="1">
                <a:latin typeface="Fira Sans" panose="020B0503050000020004" pitchFamily="34" charset="0"/>
              </a:rPr>
              <a:t>tiga</a:t>
            </a:r>
            <a:r>
              <a:rPr lang="en-US" sz="1200" i="1" dirty="0">
                <a:latin typeface="Fira Sans" panose="020B0503050000020004" pitchFamily="34" charset="0"/>
              </a:rPr>
              <a:t> </a:t>
            </a:r>
            <a:r>
              <a:rPr lang="en-US" sz="1200" i="1" dirty="0" err="1">
                <a:latin typeface="Fira Sans" panose="020B0503050000020004" pitchFamily="34" charset="0"/>
              </a:rPr>
              <a:t>puluh</a:t>
            </a:r>
            <a:r>
              <a:rPr lang="en-US" sz="1200" i="1" dirty="0">
                <a:latin typeface="Fira Sans" panose="020B0503050000020004" pitchFamily="34" charset="0"/>
              </a:rPr>
              <a:t> dua </a:t>
            </a:r>
            <a:r>
              <a:rPr lang="en-US" sz="1200" i="1" dirty="0" err="1">
                <a:latin typeface="Fira Sans" panose="020B0503050000020004" pitchFamily="34" charset="0"/>
              </a:rPr>
              <a:t>ribu</a:t>
            </a:r>
            <a:r>
              <a:rPr lang="en-US" sz="1200" i="1" dirty="0">
                <a:latin typeface="Fira Sans" panose="020B0503050000020004" pitchFamily="34" charset="0"/>
              </a:rPr>
              <a:t> lima ratus rupiah</a:t>
            </a:r>
          </a:p>
        </p:txBody>
      </p:sp>
    </p:spTree>
    <p:extLst>
      <p:ext uri="{BB962C8B-B14F-4D97-AF65-F5344CB8AC3E}">
        <p14:creationId xmlns:p14="http://schemas.microsoft.com/office/powerpoint/2010/main" val="2341741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248;p57">
            <a:extLst>
              <a:ext uri="{FF2B5EF4-FFF2-40B4-BE49-F238E27FC236}">
                <a16:creationId xmlns:a16="http://schemas.microsoft.com/office/drawing/2014/main" id="{FEC123B3-24CC-69A8-62CD-9F11E32F2243}"/>
              </a:ext>
            </a:extLst>
          </p:cNvPr>
          <p:cNvSpPr txBox="1"/>
          <p:nvPr/>
        </p:nvSpPr>
        <p:spPr>
          <a:xfrm>
            <a:off x="6717536" y="1685755"/>
            <a:ext cx="5372864" cy="218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just" rtl="0"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C00000"/>
                </a:solidFill>
                <a:latin typeface="Fira Sans" panose="020B0503050000020004" pitchFamily="34" charset="0"/>
              </a:rPr>
              <a:t>Ketentuan</a:t>
            </a:r>
            <a:r>
              <a:rPr lang="en-US" b="1" dirty="0">
                <a:solidFill>
                  <a:srgbClr val="C00000"/>
                </a:solidFill>
                <a:latin typeface="Fira Sans" panose="020B0503050000020004" pitchFamily="34" charset="0"/>
              </a:rPr>
              <a:t> Nota :</a:t>
            </a:r>
            <a:endParaRPr lang="en-US" sz="700" b="1" dirty="0">
              <a:solidFill>
                <a:schemeClr val="tx1"/>
              </a:solidFill>
              <a:latin typeface="Fira Sans" panose="020B05030500000200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 err="1">
                <a:latin typeface="Fira Sans" panose="020B0503050000020004" pitchFamily="34" charset="0"/>
              </a:rPr>
              <a:t>Susun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dirty="0" err="1">
                <a:latin typeface="Fira Sans" panose="020B0503050000020004" pitchFamily="34" charset="0"/>
              </a:rPr>
              <a:t>sesuai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dirty="0" err="1">
                <a:latin typeface="Fira Sans" panose="020B0503050000020004" pitchFamily="34" charset="0"/>
              </a:rPr>
              <a:t>urutan</a:t>
            </a:r>
            <a:r>
              <a:rPr lang="en-US" sz="1200" dirty="0">
                <a:latin typeface="Fira Sans" panose="020B0503050000020004" pitchFamily="34" charset="0"/>
              </a:rPr>
              <a:t> pada RAB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200" dirty="0">
                <a:latin typeface="Fira Sans" panose="020B0503050000020004" pitchFamily="34" charset="0"/>
              </a:rPr>
              <a:t>Nota </a:t>
            </a:r>
            <a:r>
              <a:rPr lang="en-US" sz="1200" dirty="0" err="1">
                <a:latin typeface="Fira Sans" panose="020B0503050000020004" pitchFamily="34" charset="0"/>
              </a:rPr>
              <a:t>wajib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dirty="0" err="1">
                <a:latin typeface="Fira Sans" panose="020B0503050000020004" pitchFamily="34" charset="0"/>
              </a:rPr>
              <a:t>ada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b="1" dirty="0">
                <a:latin typeface="Fira Sans" panose="020B0503050000020004" pitchFamily="34" charset="0"/>
              </a:rPr>
              <a:t>KOP NOTA </a:t>
            </a:r>
            <a:r>
              <a:rPr lang="en-US" sz="1200" dirty="0" err="1">
                <a:latin typeface="Fira Sans" panose="020B0503050000020004" pitchFamily="34" charset="0"/>
              </a:rPr>
              <a:t>atau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b="1" dirty="0">
                <a:latin typeface="Fira Sans" panose="020B0503050000020004" pitchFamily="34" charset="0"/>
              </a:rPr>
              <a:t>STEMPEL NOTA</a:t>
            </a: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Fira Sans" panose="020B0503050000020004" pitchFamily="34" charset="0"/>
              </a:rPr>
              <a:t>Jika nota tidak </a:t>
            </a:r>
            <a:r>
              <a:rPr lang="en-US" sz="1200" dirty="0" err="1">
                <a:latin typeface="Fira Sans" panose="020B0503050000020004" pitchFamily="34" charset="0"/>
              </a:rPr>
              <a:t>ada</a:t>
            </a:r>
            <a:r>
              <a:rPr lang="en-US" sz="1200" dirty="0">
                <a:latin typeface="Fira Sans" panose="020B0503050000020004" pitchFamily="34" charset="0"/>
              </a:rPr>
              <a:t> kop/</a:t>
            </a:r>
            <a:r>
              <a:rPr lang="en-US" sz="1200" dirty="0" err="1">
                <a:latin typeface="Fira Sans" panose="020B0503050000020004" pitchFamily="34" charset="0"/>
              </a:rPr>
              <a:t>stempel</a:t>
            </a:r>
            <a:r>
              <a:rPr lang="en-US" sz="1200" dirty="0">
                <a:latin typeface="Fira Sans" panose="020B0503050000020004" pitchFamily="34" charset="0"/>
              </a:rPr>
              <a:t> nota, </a:t>
            </a:r>
            <a:r>
              <a:rPr lang="en-US" sz="1200" dirty="0" err="1">
                <a:latin typeface="Fira Sans" panose="020B0503050000020004" pitchFamily="34" charset="0"/>
              </a:rPr>
              <a:t>maka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dirty="0" err="1">
                <a:latin typeface="Fira Sans" panose="020B0503050000020004" pitchFamily="34" charset="0"/>
              </a:rPr>
              <a:t>lampirkan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b="1" dirty="0">
                <a:latin typeface="Fira Sans" panose="020B0503050000020004" pitchFamily="34" charset="0"/>
              </a:rPr>
              <a:t>FOTO TOKO </a:t>
            </a:r>
            <a:r>
              <a:rPr lang="en-US" sz="1200" dirty="0" err="1">
                <a:latin typeface="Fira Sans" panose="020B0503050000020004" pitchFamily="34" charset="0"/>
              </a:rPr>
              <a:t>beserta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dirty="0" err="1">
                <a:latin typeface="Fira Sans" panose="020B0503050000020004" pitchFamily="34" charset="0"/>
              </a:rPr>
              <a:t>alamat</a:t>
            </a:r>
            <a:r>
              <a:rPr lang="en-US" sz="1200" dirty="0">
                <a:latin typeface="Fira Sans" panose="020B0503050000020004" pitchFamily="34" charset="0"/>
              </a:rPr>
              <a:t> lengkap </a:t>
            </a:r>
            <a:r>
              <a:rPr lang="en-US" sz="1200" dirty="0" err="1">
                <a:latin typeface="Fira Sans" panose="020B0503050000020004" pitchFamily="34" charset="0"/>
              </a:rPr>
              <a:t>toko</a:t>
            </a:r>
            <a:endParaRPr lang="en-US" sz="1200" dirty="0">
              <a:latin typeface="Fira Sans" panose="020B0503050000020004" pitchFamily="34" charset="0"/>
            </a:endParaRPr>
          </a:p>
          <a:p>
            <a:pPr marL="3429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dirty="0">
                <a:latin typeface="Fira Sans" panose="020B0503050000020004" pitchFamily="34" charset="0"/>
              </a:rPr>
              <a:t>Tempel </a:t>
            </a:r>
            <a:r>
              <a:rPr lang="en-US" sz="1200" dirty="0" err="1">
                <a:latin typeface="Fira Sans" panose="020B0503050000020004" pitchFamily="34" charset="0"/>
              </a:rPr>
              <a:t>rapi</a:t>
            </a:r>
            <a:r>
              <a:rPr lang="en-US" sz="1200" dirty="0">
                <a:latin typeface="Fira Sans" panose="020B0503050000020004" pitchFamily="34" charset="0"/>
              </a:rPr>
              <a:t> dengan </a:t>
            </a:r>
            <a:r>
              <a:rPr lang="en-US" sz="1200" dirty="0" err="1">
                <a:latin typeface="Fira Sans" panose="020B0503050000020004" pitchFamily="34" charset="0"/>
              </a:rPr>
              <a:t>lem</a:t>
            </a:r>
            <a:r>
              <a:rPr lang="en-US" sz="1200" dirty="0">
                <a:latin typeface="Fira Sans" panose="020B0503050000020004" pitchFamily="34" charset="0"/>
              </a:rPr>
              <a:t> (tidak </a:t>
            </a:r>
            <a:r>
              <a:rPr lang="en-US" sz="1200" dirty="0" err="1">
                <a:latin typeface="Fira Sans" panose="020B0503050000020004" pitchFamily="34" charset="0"/>
              </a:rPr>
              <a:t>boleh</a:t>
            </a:r>
            <a:r>
              <a:rPr lang="en-US" sz="1200" dirty="0">
                <a:latin typeface="Fira Sans" panose="020B0503050000020004" pitchFamily="34" charset="0"/>
              </a:rPr>
              <a:t> </a:t>
            </a:r>
            <a:r>
              <a:rPr lang="en-US" sz="1200" dirty="0" err="1">
                <a:latin typeface="Fira Sans" panose="020B0503050000020004" pitchFamily="34" charset="0"/>
              </a:rPr>
              <a:t>pakai</a:t>
            </a:r>
            <a:r>
              <a:rPr lang="en-US" sz="1200" dirty="0">
                <a:latin typeface="Fira Sans" panose="020B0503050000020004" pitchFamily="34" charset="0"/>
              </a:rPr>
              <a:t> stapler)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en-US" dirty="0">
              <a:latin typeface="Fira Sans" panose="020B0503050000020004" pitchFamily="34" charset="0"/>
            </a:endParaRPr>
          </a:p>
        </p:txBody>
      </p:sp>
      <p:pic>
        <p:nvPicPr>
          <p:cNvPr id="4" name="Picture 6" descr="Nota custom nama toko sendiri 1/4 folio 1 ply isi 100 lembar Nota bon  custom Murah | Lazada Indonesia">
            <a:extLst>
              <a:ext uri="{FF2B5EF4-FFF2-40B4-BE49-F238E27FC236}">
                <a16:creationId xmlns:a16="http://schemas.microsoft.com/office/drawing/2014/main" id="{A5E9A131-01AA-9109-6601-D01E090E4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05" y="1168622"/>
            <a:ext cx="2895415" cy="427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>
            <a:extLst>
              <a:ext uri="{FF2B5EF4-FFF2-40B4-BE49-F238E27FC236}">
                <a16:creationId xmlns:a16="http://schemas.microsoft.com/office/drawing/2014/main" id="{21CCEBCC-7B11-2946-254E-5FE7910221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609" b="58786"/>
          <a:stretch/>
        </p:blipFill>
        <p:spPr bwMode="auto">
          <a:xfrm>
            <a:off x="3420532" y="1168622"/>
            <a:ext cx="3077542" cy="321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45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A33598-BC0C-7646-C5D4-35F2A3FA6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778348C-E1B8-E704-CB41-55B1C95070B7}"/>
              </a:ext>
            </a:extLst>
          </p:cNvPr>
          <p:cNvSpPr txBox="1">
            <a:spLocks/>
          </p:cNvSpPr>
          <p:nvPr/>
        </p:nvSpPr>
        <p:spPr>
          <a:xfrm>
            <a:off x="1049867" y="1070144"/>
            <a:ext cx="6079066" cy="104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>
                <a:solidFill>
                  <a:srgbClr val="C00000"/>
                </a:solidFill>
              </a:rPr>
              <a:t>Contoh</a:t>
            </a:r>
            <a:r>
              <a:rPr lang="en-US" sz="2800" dirty="0">
                <a:solidFill>
                  <a:srgbClr val="C00000"/>
                </a:solidFill>
              </a:rPr>
              <a:t> List </a:t>
            </a:r>
            <a:r>
              <a:rPr lang="en-US" sz="2800" dirty="0" err="1">
                <a:solidFill>
                  <a:srgbClr val="C00000"/>
                </a:solidFill>
              </a:rPr>
              <a:t>Penerima</a:t>
            </a:r>
            <a:r>
              <a:rPr lang="en-US" sz="2800" dirty="0">
                <a:solidFill>
                  <a:srgbClr val="C00000"/>
                </a:solidFill>
              </a:rPr>
              <a:t> Reward</a:t>
            </a:r>
            <a:endParaRPr lang="en-ID" sz="2800" dirty="0">
              <a:solidFill>
                <a:srgbClr val="C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0B88984-8F20-4068-3493-134659A2B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1748"/>
              </p:ext>
            </p:extLst>
          </p:nvPr>
        </p:nvGraphicFramePr>
        <p:xfrm>
          <a:off x="1134533" y="1965917"/>
          <a:ext cx="9042401" cy="22250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43369">
                  <a:extLst>
                    <a:ext uri="{9D8B030D-6E8A-4147-A177-3AD203B41FA5}">
                      <a16:colId xmlns:a16="http://schemas.microsoft.com/office/drawing/2014/main" val="2700715617"/>
                    </a:ext>
                  </a:extLst>
                </a:gridCol>
                <a:gridCol w="2479231">
                  <a:extLst>
                    <a:ext uri="{9D8B030D-6E8A-4147-A177-3AD203B41FA5}">
                      <a16:colId xmlns:a16="http://schemas.microsoft.com/office/drawing/2014/main" val="2820230492"/>
                    </a:ext>
                  </a:extLst>
                </a:gridCol>
                <a:gridCol w="1557867">
                  <a:extLst>
                    <a:ext uri="{9D8B030D-6E8A-4147-A177-3AD203B41FA5}">
                      <a16:colId xmlns:a16="http://schemas.microsoft.com/office/drawing/2014/main" val="3812160178"/>
                    </a:ext>
                  </a:extLst>
                </a:gridCol>
                <a:gridCol w="1634067">
                  <a:extLst>
                    <a:ext uri="{9D8B030D-6E8A-4147-A177-3AD203B41FA5}">
                      <a16:colId xmlns:a16="http://schemas.microsoft.com/office/drawing/2014/main" val="1763340613"/>
                    </a:ext>
                  </a:extLst>
                </a:gridCol>
                <a:gridCol w="1498600">
                  <a:extLst>
                    <a:ext uri="{9D8B030D-6E8A-4147-A177-3AD203B41FA5}">
                      <a16:colId xmlns:a16="http://schemas.microsoft.com/office/drawing/2014/main" val="1066501203"/>
                    </a:ext>
                  </a:extLst>
                </a:gridCol>
                <a:gridCol w="1329267">
                  <a:extLst>
                    <a:ext uri="{9D8B030D-6E8A-4147-A177-3AD203B41FA5}">
                      <a16:colId xmlns:a16="http://schemas.microsoft.com/office/drawing/2014/main" val="9104237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No.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Nama </a:t>
                      </a:r>
                      <a:r>
                        <a:rPr lang="en-US" sz="1200" b="1" dirty="0" err="1">
                          <a:latin typeface="Aptos" panose="020B0004020202020204" pitchFamily="34" charset="0"/>
                        </a:rPr>
                        <a:t>Mahasiswa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NIM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Program </a:t>
                      </a:r>
                      <a:r>
                        <a:rPr lang="en-US" sz="1200" b="1" dirty="0" err="1">
                          <a:latin typeface="Aptos" panose="020B0004020202020204" pitchFamily="34" charset="0"/>
                        </a:rPr>
                        <a:t>Studi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Keterangan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latin typeface="Aptos" panose="020B0004020202020204" pitchFamily="34" charset="0"/>
                        </a:rPr>
                        <a:t>Reward</a:t>
                      </a:r>
                      <a:endParaRPr lang="en-ID" sz="1200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9289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1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 (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tim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123455678920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……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ptos" panose="020B0004020202020204" pitchFamily="34" charset="0"/>
                        </a:rPr>
                        <a:t>Juara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ptos" panose="020B0004020202020204" pitchFamily="34" charset="0"/>
                        </a:rPr>
                        <a:t>Rp 500.000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7596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2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 (</a:t>
                      </a:r>
                      <a:r>
                        <a:rPr kumimoji="0" lang="en-US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individu</a:t>
                      </a: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)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……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ptos" panose="020B0004020202020204" pitchFamily="34" charset="0"/>
                        </a:rPr>
                        <a:t>Juara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 2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ptos" panose="020B0004020202020204" pitchFamily="34" charset="0"/>
                        </a:rPr>
                        <a:t>Rp 350.000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3416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3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latin typeface="Aptos" panose="020B0004020202020204" pitchFamily="34" charset="0"/>
                        </a:rPr>
                        <a:t>……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ptos" panose="020B0004020202020204" pitchFamily="34" charset="0"/>
                        </a:rPr>
                        <a:t>Juara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 ….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ptos" panose="020B0004020202020204" pitchFamily="34" charset="0"/>
                        </a:rPr>
                        <a:t>Snack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416016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4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ptos" panose="020B0004020202020204" pitchFamily="34" charset="0"/>
                          <a:ea typeface="+mn-ea"/>
                          <a:cs typeface="+mn-cs"/>
                          <a:sym typeface="Arial"/>
                        </a:rPr>
                        <a:t>……</a:t>
                      </a:r>
                      <a:endParaRPr kumimoji="0" lang="en-ID" sz="1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ptos" panose="020B0004020202020204" pitchFamily="34" charset="0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ptos" panose="020B0004020202020204" pitchFamily="34" charset="0"/>
                        </a:rPr>
                        <a:t>……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latin typeface="Aptos" panose="020B0004020202020204" pitchFamily="34" charset="0"/>
                        </a:rPr>
                        <a:t>dst</a:t>
                      </a:r>
                      <a:r>
                        <a:rPr lang="en-US" dirty="0">
                          <a:latin typeface="Aptos" panose="020B0004020202020204" pitchFamily="34" charset="0"/>
                        </a:rPr>
                        <a:t>.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>
                          <a:latin typeface="Aptos" panose="020B0004020202020204" pitchFamily="34" charset="0"/>
                        </a:rPr>
                        <a:t>Snack</a:t>
                      </a:r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1538128"/>
                  </a:ext>
                </a:extLst>
              </a:tr>
              <a:tr h="370840">
                <a:tc gridSpan="5"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latin typeface="Aptos" panose="020B0004020202020204" pitchFamily="34" charset="0"/>
                        </a:rPr>
                        <a:t>Total</a:t>
                      </a:r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Aptos" panose="020B0004020202020204" pitchFamily="34" charset="0"/>
                        </a:rPr>
                        <a:t>Rp ….</a:t>
                      </a:r>
                      <a:endParaRPr lang="en-ID" b="1" dirty="0">
                        <a:latin typeface="Aptos" panose="020B00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681939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9254D7D-99A2-08E7-5335-985281B37241}"/>
              </a:ext>
            </a:extLst>
          </p:cNvPr>
          <p:cNvSpPr txBox="1"/>
          <p:nvPr/>
        </p:nvSpPr>
        <p:spPr>
          <a:xfrm>
            <a:off x="956734" y="4433852"/>
            <a:ext cx="430953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0">
              <a:buNone/>
            </a:pPr>
            <a:r>
              <a:rPr lang="en-ID" sz="1100" i="1" dirty="0">
                <a:solidFill>
                  <a:srgbClr val="C00000"/>
                </a:solidFill>
                <a:latin typeface="Fira Sans" panose="020B0503050000020004" pitchFamily="34" charset="0"/>
              </a:rPr>
              <a:t>*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Lampirkan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foto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KTM/KTP/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Identitas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lainnya</a:t>
            </a:r>
            <a:r>
              <a:rPr lang="en-ID" sz="1100" dirty="0">
                <a:solidFill>
                  <a:srgbClr val="C00000"/>
                </a:solidFill>
                <a:latin typeface="Fira Sans" panose="020B0503050000020004" pitchFamily="34" charset="0"/>
              </a:rPr>
              <a:t> yang </a:t>
            </a:r>
            <a:r>
              <a:rPr lang="en-ID" sz="1100" dirty="0" err="1">
                <a:solidFill>
                  <a:srgbClr val="C00000"/>
                </a:solidFill>
                <a:latin typeface="Fira Sans" panose="020B0503050000020004" pitchFamily="34" charset="0"/>
              </a:rPr>
              <a:t>relevan</a:t>
            </a:r>
            <a:endParaRPr lang="en-ID" sz="1100" dirty="0">
              <a:solidFill>
                <a:srgbClr val="C00000"/>
              </a:solidFill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268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46;p66">
            <a:extLst>
              <a:ext uri="{FF2B5EF4-FFF2-40B4-BE49-F238E27FC236}">
                <a16:creationId xmlns:a16="http://schemas.microsoft.com/office/drawing/2014/main" id="{C94C003C-68BA-3A93-3A47-85538B03D9A2}"/>
              </a:ext>
            </a:extLst>
          </p:cNvPr>
          <p:cNvSpPr txBox="1">
            <a:spLocks/>
          </p:cNvSpPr>
          <p:nvPr/>
        </p:nvSpPr>
        <p:spPr>
          <a:xfrm>
            <a:off x="4633142" y="3319347"/>
            <a:ext cx="2704618" cy="48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  <a:defRPr sz="4000" b="0" i="0" u="none" strike="noStrike" cap="non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lang="en-US" sz="2400" dirty="0">
                <a:solidFill>
                  <a:srgbClr val="C00000"/>
                </a:solidFill>
              </a:rPr>
              <a:t>Contact Person </a:t>
            </a:r>
            <a:r>
              <a:rPr lang="en-US" sz="24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8" name="Google Shape;248;p57">
            <a:extLst>
              <a:ext uri="{FF2B5EF4-FFF2-40B4-BE49-F238E27FC236}">
                <a16:creationId xmlns:a16="http://schemas.microsoft.com/office/drawing/2014/main" id="{BB5A3697-8B47-CE8B-3F8B-E939AABD6572}"/>
              </a:ext>
            </a:extLst>
          </p:cNvPr>
          <p:cNvSpPr txBox="1"/>
          <p:nvPr/>
        </p:nvSpPr>
        <p:spPr>
          <a:xfrm>
            <a:off x="4537410" y="3682603"/>
            <a:ext cx="2896082" cy="54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ID" sz="2000" dirty="0" err="1"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Vio</a:t>
            </a:r>
            <a:r>
              <a:rPr lang="en-ID" sz="2000" dirty="0">
                <a:latin typeface="Fira Sans" panose="020B05030500000200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0821.3222.4802</a:t>
            </a:r>
            <a:endParaRPr sz="2000" dirty="0">
              <a:latin typeface="Fira Sans" panose="020B05030500000200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45CB26-F520-7C0B-A6FB-75D705B1A82E}"/>
              </a:ext>
            </a:extLst>
          </p:cNvPr>
          <p:cNvSpPr txBox="1"/>
          <p:nvPr/>
        </p:nvSpPr>
        <p:spPr>
          <a:xfrm>
            <a:off x="2937451" y="2419979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D" sz="2400" b="1" i="0" u="sng" dirty="0">
                <a:effectLst/>
                <a:latin typeface="Aptos" panose="020B0004020202020204" pitchFamily="34" charset="0"/>
                <a:hlinkClick r:id="rId3"/>
              </a:rPr>
              <a:t>linktr.ee/</a:t>
            </a:r>
            <a:r>
              <a:rPr lang="en-ID" sz="2400" b="1" i="0" u="sng" dirty="0" err="1">
                <a:effectLst/>
                <a:latin typeface="Aptos" panose="020B0004020202020204" pitchFamily="34" charset="0"/>
                <a:hlinkClick r:id="rId3"/>
              </a:rPr>
              <a:t>kemahasiswaan.univtelkomsby</a:t>
            </a:r>
            <a:endParaRPr lang="en-ID" sz="2400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558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90affe0f-c2a3-4108-bb98-6ceb4e94ef15}" enabled="0" method="" siteId="{90affe0f-c2a3-4108-bb98-6ceb4e94ef1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1294</TotalTime>
  <Words>483</Words>
  <Application>Microsoft Office PowerPoint</Application>
  <PresentationFormat>Widescreen</PresentationFormat>
  <Paragraphs>136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Montserrat ExtraBold</vt:lpstr>
      <vt:lpstr>Montserrat</vt:lpstr>
      <vt:lpstr>Wingdings</vt:lpstr>
      <vt:lpstr>Fira Sans</vt:lpstr>
      <vt:lpstr>Arial</vt:lpstr>
      <vt:lpstr>Aptos</vt:lpstr>
      <vt:lpstr>Office Theme</vt:lpstr>
      <vt:lpstr>Sosialisasi Keuangan Ormawa Tahun 2025</vt:lpstr>
      <vt:lpstr>Prosedur Pengajuan Proposal Pendanaan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Sosialisasi Perubahan Keuangan TUNC 2024</dc:title>
  <dc:creator>HELMI ILYASA WAHYUDIN</dc:creator>
  <cp:lastModifiedBy>SYAFARUL PRIWANTORO</cp:lastModifiedBy>
  <cp:revision>133</cp:revision>
  <dcterms:created xsi:type="dcterms:W3CDTF">2024-01-17T03:10:03Z</dcterms:created>
  <dcterms:modified xsi:type="dcterms:W3CDTF">2026-04-26T17:27:25Z</dcterms:modified>
</cp:coreProperties>
</file>